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  <p:sldMasterId id="2147483649" r:id="rId2"/>
  </p:sldMasterIdLst>
  <p:notesMasterIdLst>
    <p:notesMasterId r:id="rId26"/>
  </p:notesMasterIdLst>
  <p:sldIdLst>
    <p:sldId id="256" r:id="rId3"/>
    <p:sldId id="257" r:id="rId4"/>
    <p:sldId id="258" r:id="rId5"/>
    <p:sldId id="272" r:id="rId6"/>
    <p:sldId id="273" r:id="rId7"/>
    <p:sldId id="274" r:id="rId8"/>
    <p:sldId id="275" r:id="rId9"/>
    <p:sldId id="276" r:id="rId10"/>
    <p:sldId id="277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8" r:id="rId24"/>
    <p:sldId id="271" r:id="rId25"/>
  </p:sldIdLst>
  <p:sldSz cx="9144000" cy="6858000" type="screen4x3"/>
  <p:notesSz cx="6883400" cy="9294813"/>
  <p:defaultTextStyle>
    <a:defPPr>
      <a:defRPr lang="en-GB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1pPr>
    <a:lvl2pPr marL="742950" indent="-28575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2pPr>
    <a:lvl3pPr marL="11430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3pPr>
    <a:lvl4pPr marL="16002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4pPr>
    <a:lvl5pPr marL="2057400" indent="-228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bg1"/>
        </a:solidFill>
        <a:latin typeface="Times New Roman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1614" y="5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/>
          <p:cNvSpPr>
            <a:spLocks noChangeArrowheads="1"/>
          </p:cNvSpPr>
          <p:nvPr/>
        </p:nvSpPr>
        <p:spPr bwMode="auto">
          <a:xfrm>
            <a:off x="0" y="0"/>
            <a:ext cx="6883400" cy="9294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36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3075" name="AutoShape 2"/>
          <p:cNvSpPr>
            <a:spLocks noChangeArrowheads="1"/>
          </p:cNvSpPr>
          <p:nvPr/>
        </p:nvSpPr>
        <p:spPr bwMode="auto">
          <a:xfrm>
            <a:off x="0" y="0"/>
            <a:ext cx="6883400" cy="9294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3076" name="AutoShape 3"/>
          <p:cNvSpPr>
            <a:spLocks noChangeArrowheads="1"/>
          </p:cNvSpPr>
          <p:nvPr/>
        </p:nvSpPr>
        <p:spPr bwMode="auto">
          <a:xfrm>
            <a:off x="0" y="0"/>
            <a:ext cx="6883400" cy="9294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3077" name="AutoShape 4"/>
          <p:cNvSpPr>
            <a:spLocks noChangeArrowheads="1"/>
          </p:cNvSpPr>
          <p:nvPr/>
        </p:nvSpPr>
        <p:spPr bwMode="auto">
          <a:xfrm>
            <a:off x="0" y="0"/>
            <a:ext cx="6883400" cy="9294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3078" name="AutoShape 5"/>
          <p:cNvSpPr>
            <a:spLocks noChangeArrowheads="1"/>
          </p:cNvSpPr>
          <p:nvPr/>
        </p:nvSpPr>
        <p:spPr bwMode="auto">
          <a:xfrm>
            <a:off x="0" y="0"/>
            <a:ext cx="6883400" cy="9294813"/>
          </a:xfrm>
          <a:prstGeom prst="roundRect">
            <a:avLst>
              <a:gd name="adj" fmla="val 19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3079" name="Text Box 6"/>
          <p:cNvSpPr txBox="1">
            <a:spLocks noChangeArrowheads="1"/>
          </p:cNvSpPr>
          <p:nvPr/>
        </p:nvSpPr>
        <p:spPr bwMode="auto">
          <a:xfrm>
            <a:off x="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2" name="Rectangle 7"/>
          <p:cNvSpPr>
            <a:spLocks noGrp="1" noChangeArrowheads="1"/>
          </p:cNvSpPr>
          <p:nvPr>
            <p:ph type="dt"/>
          </p:nvPr>
        </p:nvSpPr>
        <p:spPr bwMode="auto">
          <a:xfrm>
            <a:off x="3898900" y="0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r>
              <a:rPr lang="de-CH"/>
              <a:t>18.12.12</a:t>
            </a:r>
          </a:p>
        </p:txBody>
      </p:sp>
      <p:sp>
        <p:nvSpPr>
          <p:cNvPr id="3081" name="Rectangle 8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1850" cy="3478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" name="Rectangle 9"/>
          <p:cNvSpPr>
            <a:spLocks noGrp="1" noChangeArrowheads="1"/>
          </p:cNvSpPr>
          <p:nvPr>
            <p:ph type="body"/>
          </p:nvPr>
        </p:nvSpPr>
        <p:spPr bwMode="auto">
          <a:xfrm>
            <a:off x="917575" y="4414838"/>
            <a:ext cx="5038725" cy="417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noProof="0" smtClean="0"/>
          </a:p>
        </p:txBody>
      </p:sp>
      <p:sp>
        <p:nvSpPr>
          <p:cNvPr id="3083" name="Text Box 10"/>
          <p:cNvSpPr txBox="1">
            <a:spLocks noChangeArrowheads="1"/>
          </p:cNvSpPr>
          <p:nvPr/>
        </p:nvSpPr>
        <p:spPr bwMode="auto">
          <a:xfrm>
            <a:off x="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/>
          </p:nvPr>
        </p:nvSpPr>
        <p:spPr bwMode="auto">
          <a:xfrm>
            <a:off x="3898900" y="8829675"/>
            <a:ext cx="29749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>
              <a:buClrTx/>
              <a:buSzPct val="100000"/>
              <a:buFontTx/>
              <a:buNone/>
              <a:tabLst>
                <a:tab pos="723900" algn="l"/>
                <a:tab pos="1447800" algn="l"/>
                <a:tab pos="2171700" algn="l"/>
                <a:tab pos="2895600" algn="l"/>
              </a:tabLst>
              <a:defRPr sz="1200"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F35B31BE-B121-49A5-A85D-56ED8466F8CB}" type="slidenum">
              <a:rPr lang="de-CH"/>
              <a:pPr>
                <a:defRPr/>
              </a:pPr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640093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5123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C8EFAE99-0555-4B13-8CB3-5B38319063F2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5124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5125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B4473ED2-CA47-42E5-AF9E-3A8AC0D272E4}" type="slidenum">
              <a:rPr lang="de-CH" sz="1200">
                <a:solidFill>
                  <a:srgbClr val="000000"/>
                </a:solidFill>
              </a:rPr>
              <a:pPr algn="r">
                <a:buClrTx/>
                <a:buFontTx/>
                <a:buNone/>
              </a:pPr>
              <a:t>1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5126" name="Rectangle 3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6013" y="696913"/>
            <a:ext cx="4649787" cy="34861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127" name="Rectangle 4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6663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ea typeface="Droid Sans" charset="0"/>
              <a:cs typeface="Droid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7954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11267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8FA973D2-CA13-4DB5-8DA7-80618750852C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10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11268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1269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34189302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13315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F550E437-49AE-4419-9370-D22D05CA04DD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11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13316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7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205670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15363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8156B049-6E88-4CD8-AD1E-D0314B02A7AA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12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15364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5365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29824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17411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18087D3E-20F1-401A-AE22-7299F9A1877A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13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1741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741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2653314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19459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29FB481F-EE0B-4668-A622-6C68B7288613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14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19460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9461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7609096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21507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B03A1BB5-054A-46BD-AEF3-4CC7D6F35273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15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21508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1509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5416999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23555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53CBE474-D384-4702-AD08-465B1E234E17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16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23556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3557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315041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25603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33162EA8-B664-4EB9-8B79-0774DC9B7533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17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25604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5605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38860365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27651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5F5B1E5D-76A3-4E08-ACB7-51728E1316DA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18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27652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7653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5778519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29699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C060EBC7-DBCA-40B2-B8CA-2C9D9B190950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19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29700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9701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22825352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7171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D2BA520A-0425-4634-8519-D1DDE6FF0DF7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7172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7173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1A18F160-7304-45E1-8FE8-4CCF27C8CB3A}" type="slidenum">
              <a:rPr lang="de-CH" sz="1200">
                <a:solidFill>
                  <a:srgbClr val="000000"/>
                </a:solidFill>
              </a:rPr>
              <a:pPr algn="r">
                <a:buClrTx/>
                <a:buFontTx/>
                <a:buNone/>
              </a:pPr>
              <a:t>2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7174" name="Rectangle 3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6013" y="696913"/>
            <a:ext cx="4649787" cy="348615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7175" name="Rectangle 4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6663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buClrTx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endParaRPr lang="en-US" smtClean="0">
              <a:ea typeface="Droid Sans" charset="0"/>
              <a:cs typeface="Droid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1687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31747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1E7C5FCD-C8AF-4B7E-90B2-8F5125C112B5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20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31748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1749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2793747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33795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B79A2466-42AA-4C70-BCC8-F7038F98A830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21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33796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3797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30705406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0B961F4-194E-48F0-945F-1AAC1E535496}" type="slidenum">
              <a:rPr lang="de-CH"/>
              <a:pPr/>
              <a:t>22</a:t>
            </a:fld>
            <a:endParaRPr lang="de-CH"/>
          </a:p>
        </p:txBody>
      </p:sp>
      <p:sp>
        <p:nvSpPr>
          <p:cNvPr id="19457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9458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EE8CE4DA-A1C6-4384-941D-B73A65D55ECF}" type="slidenum">
              <a:rPr lang="de-CH" sz="1200"/>
              <a:pPr algn="r">
                <a:buClrTx/>
                <a:buFontTx/>
                <a:buNone/>
              </a:pPr>
              <a:t>22</a:t>
            </a:fld>
            <a:endParaRPr lang="de-CH" sz="1200"/>
          </a:p>
        </p:txBody>
      </p:sp>
      <p:sp>
        <p:nvSpPr>
          <p:cNvPr id="19459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9460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66868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35843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CC30D449-7A1B-424F-AD7A-11FCA9054C34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23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35844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35845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4131578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dt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r>
              <a:rPr lang="de-CH" sz="1200">
                <a:solidFill>
                  <a:srgbClr val="000000"/>
                </a:solidFill>
              </a:rPr>
              <a:t>18.12.12</a:t>
            </a:r>
          </a:p>
        </p:txBody>
      </p:sp>
      <p:sp>
        <p:nvSpPr>
          <p:cNvPr id="9219" name="Rectangle 11"/>
          <p:cNvSpPr>
            <a:spLocks noGrp="1" noChangeArrowheads="1"/>
          </p:cNvSpPr>
          <p:nvPr>
            <p:ph type="sldNum" sz="quarter"/>
          </p:nvPr>
        </p:nvSpPr>
        <p:spPr>
          <a:noFill/>
        </p:spPr>
        <p:txBody>
          <a:bodyPr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buClrTx/>
              <a:buFontTx/>
              <a:buNone/>
            </a:pPr>
            <a:fld id="{BE58825C-D5FF-452E-915B-8A9641D6B97F}" type="slidenum">
              <a:rPr lang="de-CH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3</a:t>
            </a:fld>
            <a:endParaRPr lang="de-CH" sz="1200">
              <a:solidFill>
                <a:srgbClr val="000000"/>
              </a:solidFill>
            </a:endParaRPr>
          </a:p>
        </p:txBody>
      </p:sp>
      <p:sp>
        <p:nvSpPr>
          <p:cNvPr id="9220" name="Rectangle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17600" y="696913"/>
            <a:ext cx="4645025" cy="348456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9221" name="Rectangle 2"/>
          <p:cNvSpPr txBox="1">
            <a:spLocks noGrp="1" noChangeArrowheads="1"/>
          </p:cNvSpPr>
          <p:nvPr>
            <p:ph type="body" idx="1"/>
          </p:nvPr>
        </p:nvSpPr>
        <p:spPr>
          <a:xfrm>
            <a:off x="917575" y="4414838"/>
            <a:ext cx="5045075" cy="4184650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080894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1B6C531-E50D-4A0D-A94A-184D2A403AD7}" type="slidenum">
              <a:rPr lang="de-CH"/>
              <a:pPr/>
              <a:t>4</a:t>
            </a:fld>
            <a:endParaRPr lang="de-CH"/>
          </a:p>
        </p:txBody>
      </p:sp>
      <p:sp>
        <p:nvSpPr>
          <p:cNvPr id="13313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3314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DEC06C4A-B9DF-404A-9A9E-CAD327371E23}" type="slidenum">
              <a:rPr lang="de-CH" sz="1200"/>
              <a:pPr algn="r">
                <a:buClrTx/>
                <a:buFontTx/>
                <a:buNone/>
              </a:pPr>
              <a:t>4</a:t>
            </a:fld>
            <a:endParaRPr lang="de-CH" sz="1200"/>
          </a:p>
        </p:txBody>
      </p:sp>
      <p:sp>
        <p:nvSpPr>
          <p:cNvPr id="13315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3316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2490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EDEFC52-7463-49D2-B351-37992AD1C9B1}" type="slidenum">
              <a:rPr lang="de-CH"/>
              <a:pPr/>
              <a:t>5</a:t>
            </a:fld>
            <a:endParaRPr lang="de-CH"/>
          </a:p>
        </p:txBody>
      </p:sp>
      <p:sp>
        <p:nvSpPr>
          <p:cNvPr id="14337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50D2F0DF-E61A-4533-BAA0-7379C8A8B534}" type="slidenum">
              <a:rPr lang="de-CH" sz="1200"/>
              <a:pPr algn="r">
                <a:buClrTx/>
                <a:buFontTx/>
                <a:buNone/>
              </a:pPr>
              <a:t>5</a:t>
            </a:fld>
            <a:endParaRPr lang="de-CH" sz="1200"/>
          </a:p>
        </p:txBody>
      </p:sp>
      <p:sp>
        <p:nvSpPr>
          <p:cNvPr id="14339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0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5778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68CA92B-8C28-4FD0-8F40-FE86CDC5E1AE}" type="slidenum">
              <a:rPr lang="de-CH"/>
              <a:pPr/>
              <a:t>6</a:t>
            </a:fld>
            <a:endParaRPr lang="de-CH"/>
          </a:p>
        </p:txBody>
      </p:sp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BB26B856-CB11-43FE-AF4B-FF1319E0EBA6}" type="slidenum">
              <a:rPr lang="de-CH" sz="1200"/>
              <a:pPr algn="r">
                <a:buClrTx/>
                <a:buFontTx/>
                <a:buNone/>
              </a:pPr>
              <a:t>6</a:t>
            </a:fld>
            <a:endParaRPr lang="de-CH" sz="1200"/>
          </a:p>
        </p:txBody>
      </p:sp>
      <p:sp>
        <p:nvSpPr>
          <p:cNvPr id="15363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5364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1" hangingPunct="1">
              <a:spcBef>
                <a:spcPts val="450"/>
              </a:spcBef>
              <a:buClrTx/>
              <a:buFontTx/>
              <a:buNone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99524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836A8E3-354A-4469-853E-F5AD1975EAB2}" type="slidenum">
              <a:rPr lang="de-CH"/>
              <a:pPr/>
              <a:t>7</a:t>
            </a:fld>
            <a:endParaRPr lang="de-CH"/>
          </a:p>
        </p:txBody>
      </p:sp>
      <p:sp>
        <p:nvSpPr>
          <p:cNvPr id="16385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6386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B99E63E0-9716-49C5-81CF-229EC90AC0CC}" type="slidenum">
              <a:rPr lang="de-CH" sz="1200"/>
              <a:pPr algn="r">
                <a:buClrTx/>
                <a:buFontTx/>
                <a:buNone/>
              </a:pPr>
              <a:t>7</a:t>
            </a:fld>
            <a:endParaRPr lang="de-CH" sz="1200"/>
          </a:p>
        </p:txBody>
      </p:sp>
      <p:sp>
        <p:nvSpPr>
          <p:cNvPr id="16387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6388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885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B480C86-0D0B-4698-BE1B-E03D7C53B10A}" type="slidenum">
              <a:rPr lang="de-CH"/>
              <a:pPr/>
              <a:t>8</a:t>
            </a:fld>
            <a:endParaRPr lang="de-CH"/>
          </a:p>
        </p:txBody>
      </p:sp>
      <p:sp>
        <p:nvSpPr>
          <p:cNvPr id="17409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7410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4475BAF9-5FBF-4D40-A11D-625DCCD10305}" type="slidenum">
              <a:rPr lang="de-CH" sz="1200"/>
              <a:pPr algn="r">
                <a:buClrTx/>
                <a:buFontTx/>
                <a:buNone/>
              </a:pPr>
              <a:t>8</a:t>
            </a:fld>
            <a:endParaRPr lang="de-CH" sz="1200"/>
          </a:p>
        </p:txBody>
      </p:sp>
      <p:sp>
        <p:nvSpPr>
          <p:cNvPr id="17411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7412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2808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dt"/>
          </p:nvPr>
        </p:nvSpPr>
        <p:spPr>
          <a:ln/>
        </p:spPr>
        <p:txBody>
          <a:bodyPr/>
          <a:lstStyle/>
          <a:p>
            <a:r>
              <a:rPr lang="de-CH"/>
              <a:t>18.12.12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466A14C-8AB0-451B-A4B5-60346E538F95}" type="slidenum">
              <a:rPr lang="de-CH"/>
              <a:pPr/>
              <a:t>9</a:t>
            </a:fld>
            <a:endParaRPr lang="de-CH"/>
          </a:p>
        </p:txBody>
      </p:sp>
      <p:sp>
        <p:nvSpPr>
          <p:cNvPr id="18433" name="Text Box 1"/>
          <p:cNvSpPr txBox="1">
            <a:spLocks noChangeArrowheads="1"/>
          </p:cNvSpPr>
          <p:nvPr/>
        </p:nvSpPr>
        <p:spPr bwMode="auto">
          <a:xfrm>
            <a:off x="3898900" y="0"/>
            <a:ext cx="2982913" cy="465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r>
              <a:rPr lang="de-CH" sz="1200"/>
              <a:t>18.12.12</a:t>
            </a:r>
          </a:p>
        </p:txBody>
      </p:sp>
      <p:sp>
        <p:nvSpPr>
          <p:cNvPr id="18434" name="Text Box 2"/>
          <p:cNvSpPr txBox="1">
            <a:spLocks noChangeArrowheads="1"/>
          </p:cNvSpPr>
          <p:nvPr/>
        </p:nvSpPr>
        <p:spPr bwMode="auto">
          <a:xfrm>
            <a:off x="3898900" y="8831263"/>
            <a:ext cx="2982913" cy="46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3E2BA50A-9346-4B70-A124-34F00E1AFEEB}" type="slidenum">
              <a:rPr lang="de-CH" sz="1200"/>
              <a:pPr algn="r">
                <a:buClrTx/>
                <a:buFontTx/>
                <a:buNone/>
              </a:pPr>
              <a:t>9</a:t>
            </a:fld>
            <a:endParaRPr lang="de-CH" sz="1200"/>
          </a:p>
        </p:txBody>
      </p:sp>
      <p:sp>
        <p:nvSpPr>
          <p:cNvPr id="18435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16013" y="696913"/>
            <a:ext cx="4649787" cy="34861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6" name="Rectangle 4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917575" y="4414838"/>
            <a:ext cx="5046663" cy="4184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spcBef>
                <a:spcPts val="450"/>
              </a:spcBef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167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350C6B-4B20-47AE-8048-504373629ED8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7897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8DFCF2-C264-420E-8488-EB3FA94FBF6E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00909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801688"/>
            <a:ext cx="2017713" cy="47990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113" y="801688"/>
            <a:ext cx="5900737" cy="47990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1DE677-05F5-4060-A4B2-45C393371376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78339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0826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3156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51097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75" y="1463675"/>
            <a:ext cx="3949700" cy="4137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1463675"/>
            <a:ext cx="3951288" cy="4137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68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4676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64503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14693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179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CCD60E-681F-4331-AF43-84224F367DAA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270118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63218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1493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72250" y="801688"/>
            <a:ext cx="2017713" cy="47990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113" y="801688"/>
            <a:ext cx="5900737" cy="47990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204439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113" y="801688"/>
            <a:ext cx="8069262" cy="5921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6842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3D9F19C-4040-4858-9E27-C709D5B6F46F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5741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6575" y="1463675"/>
            <a:ext cx="3949700" cy="4137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8675" y="1463675"/>
            <a:ext cx="3951288" cy="4137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DB8F4A-3D33-4093-A963-4805C87277A6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58444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8C4291-083F-4796-8005-88DF27C08217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2494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915901-E28F-48B8-A3A5-9306AD02C013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8953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C6314B-C425-46D3-9825-9EB497F41035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29248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8BD71F-EF81-43C8-8855-9FB1DFFAF229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751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6CF4C-9427-4D43-BC3F-87417EF5951D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9934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1"/>
          <p:cNvSpPr txBox="1">
            <a:spLocks noChangeArrowheads="1"/>
          </p:cNvSpPr>
          <p:nvPr/>
        </p:nvSpPr>
        <p:spPr bwMode="auto">
          <a:xfrm>
            <a:off x="533400" y="1143000"/>
            <a:ext cx="77724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19113" y="801688"/>
            <a:ext cx="8069262" cy="59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title text format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6575" y="1463675"/>
            <a:ext cx="8053388" cy="413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outline text format</a:t>
            </a:r>
          </a:p>
          <a:p>
            <a:pPr lvl="1"/>
            <a:r>
              <a:rPr lang="en-GB" smtClean="0"/>
              <a:t>Second Outline Level</a:t>
            </a:r>
          </a:p>
          <a:p>
            <a:pPr lvl="2"/>
            <a:r>
              <a:rPr lang="en-GB" smtClean="0"/>
              <a:t>Third Outline Level</a:t>
            </a:r>
          </a:p>
          <a:p>
            <a:pPr lvl="3"/>
            <a:r>
              <a:rPr lang="en-GB" smtClean="0"/>
              <a:t>Fourth Outline Level</a:t>
            </a:r>
          </a:p>
          <a:p>
            <a:pPr lvl="4"/>
            <a:r>
              <a:rPr lang="en-GB" smtClean="0"/>
              <a:t>Fifth Outline Level</a:t>
            </a:r>
          </a:p>
          <a:p>
            <a:pPr lvl="4"/>
            <a:r>
              <a:rPr lang="en-GB" smtClean="0"/>
              <a:t>Sixth Outline Level</a:t>
            </a:r>
          </a:p>
          <a:p>
            <a:pPr lvl="4"/>
            <a:r>
              <a:rPr lang="en-GB" smtClean="0"/>
              <a:t>Seventh Outline Level</a:t>
            </a:r>
          </a:p>
        </p:txBody>
      </p:sp>
      <p:sp>
        <p:nvSpPr>
          <p:cNvPr id="1029" name="Rectangle 4"/>
          <p:cNvSpPr>
            <a:spLocks noChangeArrowheads="1"/>
          </p:cNvSpPr>
          <p:nvPr/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102843"/>
              </a:gs>
            </a:gsLst>
            <a:lin ang="108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2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7812088" y="6307138"/>
            <a:ext cx="754062" cy="874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44000" rIns="0" bIns="0" numCol="1" anchor="ctr" anchorCtr="0" compatLnSpc="1">
            <a:prstTxWarp prst="textNoShape">
              <a:avLst/>
            </a:prstTxWarp>
          </a:bodyPr>
          <a:lstStyle>
            <a:lvl1pPr>
              <a:buClrTx/>
              <a:buSzPct val="100000"/>
              <a:buFontTx/>
              <a:buNone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mtClean="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537A424B-61A9-4B5C-BD24-7AC6A9E4A46F}" type="slidenum">
              <a:rPr lang="de-CH"/>
              <a:pPr>
                <a:defRPr/>
              </a:pPr>
              <a:t>‹#›</a:t>
            </a:fld>
            <a:endParaRPr lang="de-CH"/>
          </a:p>
          <a:p>
            <a:pPr>
              <a:defRPr/>
            </a:pPr>
            <a:endParaRPr lang="de-CH"/>
          </a:p>
        </p:txBody>
      </p:sp>
      <p:sp>
        <p:nvSpPr>
          <p:cNvPr id="1030" name="Text Box 6"/>
          <p:cNvSpPr txBox="1">
            <a:spLocks noChangeArrowheads="1"/>
          </p:cNvSpPr>
          <p:nvPr/>
        </p:nvSpPr>
        <p:spPr bwMode="auto">
          <a:xfrm>
            <a:off x="479425" y="6643688"/>
            <a:ext cx="2452688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500"/>
              </a:spcBef>
              <a:buSzPct val="100000"/>
              <a:defRPr/>
            </a:pPr>
            <a:r>
              <a:rPr lang="de-CH" sz="800" smtClean="0">
                <a:solidFill>
                  <a:srgbClr val="FFFFFF"/>
                </a:solidFill>
                <a:latin typeface="Arial" panose="020B0604020202020204" pitchFamily="34" charset="0"/>
              </a:rPr>
              <a:t>2012-12-19</a:t>
            </a:r>
          </a:p>
        </p:txBody>
      </p:sp>
      <p:pic>
        <p:nvPicPr>
          <p:cNvPr id="1032" name="Picture 7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61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3" name="Text Box 8"/>
          <p:cNvSpPr txBox="1">
            <a:spLocks noChangeArrowheads="1"/>
          </p:cNvSpPr>
          <p:nvPr/>
        </p:nvSpPr>
        <p:spPr bwMode="auto">
          <a:xfrm>
            <a:off x="1485900" y="6642100"/>
            <a:ext cx="6283325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ts val="563"/>
              </a:spcBef>
              <a:buSzPct val="100000"/>
              <a:defRPr/>
            </a:pPr>
            <a:r>
              <a:rPr lang="de-CH" sz="900" smtClean="0">
                <a:solidFill>
                  <a:srgbClr val="FFFFFF"/>
                </a:solidFill>
                <a:latin typeface="ETH-Light" charset="0"/>
              </a:rPr>
              <a:t>Marcel Arikan, Nuhro Ego, Ralf Kohrt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 kern="1200">
          <a:solidFill>
            <a:srgbClr val="2A6AB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25146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29718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34290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38862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defTabSz="457200" rtl="0" eaLnBrk="0" fontAlgn="base" hangingPunct="0">
        <a:lnSpc>
          <a:spcPts val="3938"/>
        </a:lnSpc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ts val="3138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3000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ts val="1800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ChangeArrowheads="1"/>
          </p:cNvSpPr>
          <p:nvPr/>
        </p:nvSpPr>
        <p:spPr bwMode="auto">
          <a:xfrm>
            <a:off x="0" y="6642100"/>
            <a:ext cx="9144000" cy="215900"/>
          </a:xfrm>
          <a:prstGeom prst="rect">
            <a:avLst/>
          </a:prstGeom>
          <a:gradFill rotWithShape="0">
            <a:gsLst>
              <a:gs pos="0">
                <a:srgbClr val="2A6AB3"/>
              </a:gs>
              <a:gs pos="100000">
                <a:srgbClr val="102843"/>
              </a:gs>
            </a:gsLst>
            <a:lin ang="108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sp>
        <p:nvSpPr>
          <p:cNvPr id="2051" name="Rectangle 2"/>
          <p:cNvSpPr>
            <a:spLocks noChangeArrowheads="1"/>
          </p:cNvSpPr>
          <p:nvPr/>
        </p:nvSpPr>
        <p:spPr bwMode="auto">
          <a:xfrm>
            <a:off x="0" y="0"/>
            <a:ext cx="9144000" cy="215900"/>
          </a:xfrm>
          <a:prstGeom prst="rect">
            <a:avLst/>
          </a:prstGeom>
          <a:gradFill rotWithShape="0">
            <a:gsLst>
              <a:gs pos="0">
                <a:srgbClr val="133051"/>
              </a:gs>
              <a:gs pos="100000">
                <a:srgbClr val="2A6AB3"/>
              </a:gs>
            </a:gsLst>
            <a:lin ang="108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de-DE"/>
          </a:p>
        </p:txBody>
      </p:sp>
      <p:pic>
        <p:nvPicPr>
          <p:cNvPr id="2052" name="Picture 3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50" y="404813"/>
            <a:ext cx="1714500" cy="43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Text Box 4"/>
          <p:cNvSpPr txBox="1">
            <a:spLocks noChangeArrowheads="1"/>
          </p:cNvSpPr>
          <p:nvPr/>
        </p:nvSpPr>
        <p:spPr bwMode="auto">
          <a:xfrm>
            <a:off x="6197600" y="6643688"/>
            <a:ext cx="2452688" cy="23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spcBef>
                <a:spcPts val="563"/>
              </a:spcBef>
              <a:buSzPct val="100000"/>
              <a:defRPr/>
            </a:pPr>
            <a:r>
              <a:rPr lang="de-CH" sz="900" smtClean="0">
                <a:solidFill>
                  <a:srgbClr val="FFFFFF"/>
                </a:solidFill>
                <a:latin typeface="Arial" panose="020B0604020202020204" pitchFamily="34" charset="0"/>
              </a:rPr>
              <a:t>2012-12-19</a:t>
            </a:r>
          </a:p>
        </p:txBody>
      </p:sp>
      <p:pic>
        <p:nvPicPr>
          <p:cNvPr id="2054" name="Picture 5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27500"/>
            <a:ext cx="9144000" cy="2513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055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519113" y="801688"/>
            <a:ext cx="8069262" cy="592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title text format</a:t>
            </a:r>
          </a:p>
        </p:txBody>
      </p:sp>
      <p:sp>
        <p:nvSpPr>
          <p:cNvPr id="2056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6575" y="1463675"/>
            <a:ext cx="8053388" cy="4137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the outline text format</a:t>
            </a:r>
          </a:p>
          <a:p>
            <a:pPr lvl="1"/>
            <a:r>
              <a:rPr lang="en-GB" smtClean="0"/>
              <a:t>Second Outline Level</a:t>
            </a:r>
          </a:p>
          <a:p>
            <a:pPr lvl="2"/>
            <a:r>
              <a:rPr lang="en-GB" smtClean="0"/>
              <a:t>Third Outline Level</a:t>
            </a:r>
          </a:p>
          <a:p>
            <a:pPr lvl="3"/>
            <a:r>
              <a:rPr lang="en-GB" smtClean="0"/>
              <a:t>Fourth Outline Level</a:t>
            </a:r>
          </a:p>
          <a:p>
            <a:pPr lvl="4"/>
            <a:r>
              <a:rPr lang="en-GB" smtClean="0"/>
              <a:t>Fifth Outline Level</a:t>
            </a:r>
          </a:p>
          <a:p>
            <a:pPr lvl="4"/>
            <a:r>
              <a:rPr lang="en-GB" smtClean="0"/>
              <a:t>Sixth Outline Level</a:t>
            </a:r>
          </a:p>
          <a:p>
            <a:pPr lvl="4"/>
            <a:r>
              <a:rPr lang="en-GB" smtClean="0"/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 kern="1200">
          <a:solidFill>
            <a:srgbClr val="2A6AB3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2pPr>
      <a:lvl3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3pPr>
      <a:lvl4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4pPr>
      <a:lvl5pPr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5pPr>
      <a:lvl6pPr marL="25146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6pPr>
      <a:lvl7pPr marL="29718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7pPr>
      <a:lvl8pPr marL="34290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8pPr>
      <a:lvl9pPr marL="3886200" indent="-228600" algn="l" defTabSz="457200" rtl="0" eaLnBrk="0" fontAlgn="base" hangingPunct="0">
        <a:lnSpc>
          <a:spcPts val="3738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3200" b="1">
          <a:solidFill>
            <a:srgbClr val="2A6AB3"/>
          </a:solidFill>
          <a:latin typeface="Arial" panose="020B0604020202020204" pitchFamily="34" charset="0"/>
          <a:ea typeface="ＭＳ Ｐゴシック" panose="020B0600070205080204" pitchFamily="34" charset="-128"/>
        </a:defRPr>
      </a:lvl9pPr>
    </p:titleStyle>
    <p:bodyStyle>
      <a:lvl1pPr marL="342900" indent="-342900" algn="l" defTabSz="457200" rtl="0" eaLnBrk="0" fontAlgn="base" hangingPunct="0">
        <a:lnSpc>
          <a:spcPts val="3938"/>
        </a:lnSpc>
        <a:spcBef>
          <a:spcPts val="8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ts val="3138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lnSpc>
          <a:spcPct val="93000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lnSpc>
          <a:spcPts val="1800"/>
        </a:lnSpc>
        <a:spcBef>
          <a:spcPts val="4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14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ts val="50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/>
          <p:cNvSpPr txBox="1">
            <a:spLocks noChangeArrowheads="1"/>
          </p:cNvSpPr>
          <p:nvPr/>
        </p:nvSpPr>
        <p:spPr bwMode="auto">
          <a:xfrm>
            <a:off x="533400" y="6705600"/>
            <a:ext cx="2895600" cy="138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ts val="563"/>
              </a:spcBef>
              <a:buClrTx/>
              <a:buFontTx/>
              <a:buNone/>
            </a:pPr>
            <a:r>
              <a:rPr lang="de-CH" sz="900" b="1" dirty="0">
                <a:solidFill>
                  <a:srgbClr val="FFFFFF"/>
                </a:solidFill>
                <a:latin typeface="Arial" panose="020B0604020202020204" pitchFamily="34" charset="0"/>
              </a:rPr>
              <a:t>© ETH Zürich |</a:t>
            </a:r>
          </a:p>
        </p:txBody>
      </p:sp>
      <p:sp>
        <p:nvSpPr>
          <p:cNvPr id="4099" name="Text Box 2"/>
          <p:cNvSpPr txBox="1">
            <a:spLocks noChangeArrowheads="1"/>
          </p:cNvSpPr>
          <p:nvPr/>
        </p:nvSpPr>
        <p:spPr bwMode="auto">
          <a:xfrm>
            <a:off x="341313" y="935038"/>
            <a:ext cx="84328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ts val="3738"/>
              </a:lnSpc>
              <a:buClrTx/>
              <a:buFontTx/>
              <a:buNone/>
            </a:pPr>
            <a:r>
              <a:rPr lang="en-US" sz="3200" b="1" dirty="0">
                <a:solidFill>
                  <a:srgbClr val="2A6AB3"/>
                </a:solidFill>
                <a:latin typeface="Arial" panose="020B0604020202020204" pitchFamily="34" charset="0"/>
              </a:rPr>
              <a:t>Intersection Problem</a:t>
            </a:r>
            <a:br>
              <a:rPr lang="en-US" sz="3200" b="1" dirty="0">
                <a:solidFill>
                  <a:srgbClr val="2A6AB3"/>
                </a:solidFill>
                <a:latin typeface="Arial" panose="020B0604020202020204" pitchFamily="34" charset="0"/>
              </a:rPr>
            </a:br>
            <a:endParaRPr lang="en-US" sz="3200" b="1" dirty="0">
              <a:solidFill>
                <a:srgbClr val="2A6AB3"/>
              </a:solidFill>
              <a:latin typeface="Arial" panose="020B0604020202020204" pitchFamily="34" charset="0"/>
            </a:endParaRPr>
          </a:p>
        </p:txBody>
      </p:sp>
      <p:sp>
        <p:nvSpPr>
          <p:cNvPr id="4100" name="Text Box 3"/>
          <p:cNvSpPr txBox="1">
            <a:spLocks noChangeArrowheads="1"/>
          </p:cNvSpPr>
          <p:nvPr/>
        </p:nvSpPr>
        <p:spPr bwMode="auto">
          <a:xfrm>
            <a:off x="639763" y="1554163"/>
            <a:ext cx="8031162" cy="827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938"/>
              </a:lnSpc>
              <a:spcBef>
                <a:spcPts val="800"/>
              </a:spcBef>
              <a:buClrTx/>
              <a:buFontTx/>
              <a:buNone/>
            </a:pPr>
            <a:r>
              <a:rPr lang="en-GB" sz="2200" dirty="0">
                <a:solidFill>
                  <a:srgbClr val="000000"/>
                </a:solidFill>
                <a:latin typeface="Arial" panose="020B0604020202020204" pitchFamily="34" charset="0"/>
              </a:rPr>
              <a:t>Traffic flow comparison of roundabouts with crossroads controlled by traffic lights, including pedestrians</a:t>
            </a:r>
          </a:p>
        </p:txBody>
      </p:sp>
      <p:sp>
        <p:nvSpPr>
          <p:cNvPr id="4101" name="Text Box 4"/>
          <p:cNvSpPr txBox="1">
            <a:spLocks noChangeArrowheads="1"/>
          </p:cNvSpPr>
          <p:nvPr/>
        </p:nvSpPr>
        <p:spPr bwMode="auto">
          <a:xfrm>
            <a:off x="2916238" y="3178175"/>
            <a:ext cx="3594100" cy="992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ct val="150000"/>
              </a:lnSpc>
              <a:buClrTx/>
              <a:buSzPct val="110000"/>
              <a:buFontTx/>
              <a:buNone/>
            </a:pPr>
            <a:r>
              <a:rPr lang="en-GB" sz="1600" dirty="0">
                <a:solidFill>
                  <a:srgbClr val="000000"/>
                </a:solidFill>
                <a:latin typeface="Arial" panose="020B0604020202020204" pitchFamily="34" charset="0"/>
              </a:rPr>
              <a:t>Marcel </a:t>
            </a:r>
            <a:r>
              <a:rPr lang="en-GB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Arikan</a:t>
            </a:r>
            <a:r>
              <a:rPr lang="en-GB" sz="1600" dirty="0">
                <a:solidFill>
                  <a:srgbClr val="000000"/>
                </a:solidFill>
                <a:latin typeface="Arial" panose="020B0604020202020204" pitchFamily="34" charset="0"/>
              </a:rPr>
              <a:t>, Nuhro Ego, Ralf </a:t>
            </a:r>
            <a:r>
              <a:rPr lang="en-GB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Kohrt</a:t>
            </a:r>
            <a:endParaRPr lang="en-GB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ClrTx/>
              <a:buSzPct val="110000"/>
              <a:buFontTx/>
              <a:buNone/>
            </a:pPr>
            <a:r>
              <a:rPr lang="en-GB" sz="1600" dirty="0">
                <a:solidFill>
                  <a:srgbClr val="000000"/>
                </a:solidFill>
                <a:latin typeface="Arial" panose="020B0604020202020204" pitchFamily="34" charset="0"/>
              </a:rPr>
              <a:t>HS 2012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857EAB8D-1BE7-4364-B576-6968A524F640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10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0243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Crossroad with traffic lights     (1)</a:t>
            </a:r>
          </a:p>
        </p:txBody>
      </p:sp>
      <p:sp>
        <p:nvSpPr>
          <p:cNvPr id="10244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35013" indent="-2778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Different signalisation dep. on pedestrian density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>
                <a:solidFill>
                  <a:srgbClr val="000000"/>
                </a:solidFill>
                <a:latin typeface="Arial" panose="020B0604020202020204" pitchFamily="34" charset="0"/>
              </a:rPr>
              <a:t>&lt;0.3: pedestrians can block cars turning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>
                <a:solidFill>
                  <a:srgbClr val="000000"/>
                </a:solidFill>
                <a:latin typeface="Arial" panose="020B0604020202020204" pitchFamily="34" charset="0"/>
              </a:rPr>
              <a:t>0.3-0.6: pedestrians can block cars turning left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>
                <a:solidFill>
                  <a:srgbClr val="000000"/>
                </a:solidFill>
                <a:latin typeface="Arial" panose="020B0604020202020204" pitchFamily="34" charset="0"/>
              </a:rPr>
              <a:t>&gt;0.6: pedestrians should no longer block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Input: probability for car driving ahead (pahead)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Probability of cars turning: (1-pahead)/2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Used to calculate the relative time for a light phase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For absolute time, multiply with phase length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3A8CD06-8C65-4EAC-A1B6-C9FBB4D3DFA0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11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2291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Crossroad with traffic lights     (2)</a:t>
            </a:r>
          </a:p>
        </p:txBody>
      </p:sp>
      <p:sp>
        <p:nvSpPr>
          <p:cNvPr id="12292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35013" indent="-2778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Control is not dynamic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For different crossroads: phase offset depending on car density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Nagel-Schreckenberg model in crossroad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>
                <a:solidFill>
                  <a:srgbClr val="000000"/>
                </a:solidFill>
                <a:latin typeface="Arial" panose="020B0604020202020204" pitchFamily="34" charset="0"/>
              </a:rPr>
              <a:t>Cars ahead: speed up to 5 cells per it.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>
                <a:solidFill>
                  <a:srgbClr val="000000"/>
                </a:solidFill>
                <a:latin typeface="Arial" panose="020B0604020202020204" pitchFamily="34" charset="0"/>
              </a:rPr>
              <a:t>Cars turning: speed up to 2 cells per it. 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FontTx/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F80722D0-F6AB-4F27-94FF-3BF9AB6C4025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12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4339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Implementation of crossroad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340" name="Text Box 3"/>
              <p:cNvSpPr txBox="1">
                <a:spLocks noChangeArrowheads="1"/>
              </p:cNvSpPr>
              <p:nvPr/>
            </p:nvSpPr>
            <p:spPr bwMode="auto">
              <a:xfrm>
                <a:off x="519113" y="1281113"/>
                <a:ext cx="8061325" cy="49371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 marL="334963" indent="-334963"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 marL="735013" indent="-277813"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334963" algn="l"/>
                    <a:tab pos="792163" algn="l"/>
                    <a:tab pos="1249363" algn="l"/>
                    <a:tab pos="1706563" algn="l"/>
                    <a:tab pos="2163763" algn="l"/>
                    <a:tab pos="2620963" algn="l"/>
                    <a:tab pos="3078163" algn="l"/>
                    <a:tab pos="3535363" algn="l"/>
                    <a:tab pos="3992563" algn="l"/>
                    <a:tab pos="4449763" algn="l"/>
                    <a:tab pos="4906963" algn="l"/>
                    <a:tab pos="5364163" algn="l"/>
                    <a:tab pos="5821363" algn="l"/>
                    <a:tab pos="6278563" algn="l"/>
                    <a:tab pos="6735763" algn="l"/>
                    <a:tab pos="7192963" algn="l"/>
                    <a:tab pos="7650163" algn="l"/>
                    <a:tab pos="8107363" algn="l"/>
                    <a:tab pos="8564563" algn="l"/>
                    <a:tab pos="9021763" algn="l"/>
                    <a:tab pos="9478963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938"/>
                  </a:lnSpc>
                  <a:spcBef>
                    <a:spcPts val="800"/>
                  </a:spcBef>
                  <a:buClr>
                    <a:srgbClr val="2A6AB3"/>
                  </a:buClr>
                  <a:buSzPct val="110000"/>
                  <a:buFont typeface="Wingdings" panose="05000000000000000000" pitchFamily="2" charset="2"/>
                  <a:buChar char=""/>
                </a:pPr>
                <a14:m>
                  <m:oMath xmlns:m="http://schemas.openxmlformats.org/officeDocument/2006/math">
                    <m:r>
                      <a:rPr lang="en-GB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6</m:t>
                    </m:r>
                    <m:r>
                      <a:rPr lang="de-DE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GB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6</m:t>
                    </m:r>
                  </m:oMath>
                </a14:m>
                <a:r>
                  <a:rPr lang="en-GB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 matrices for information about</a:t>
                </a:r>
              </a:p>
              <a:p>
                <a:pPr lvl="1" eaLnBrk="1" hangingPunct="1">
                  <a:lnSpc>
                    <a:spcPts val="3138"/>
                  </a:lnSpc>
                  <a:spcBef>
                    <a:spcPts val="400"/>
                  </a:spcBef>
                  <a:buClr>
                    <a:srgbClr val="99CC00"/>
                  </a:buClr>
                  <a:buSzPct val="80000"/>
                  <a:buFont typeface="Wingdings" panose="05000000000000000000" pitchFamily="2" charset="2"/>
                  <a:buChar char=""/>
                </a:pPr>
                <a:r>
                  <a:rPr lang="en-GB" sz="2000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is there a car?</a:t>
                </a:r>
              </a:p>
              <a:p>
                <a:pPr lvl="1" eaLnBrk="1" hangingPunct="1">
                  <a:lnSpc>
                    <a:spcPts val="3138"/>
                  </a:lnSpc>
                  <a:spcBef>
                    <a:spcPts val="400"/>
                  </a:spcBef>
                  <a:buClr>
                    <a:srgbClr val="99CC00"/>
                  </a:buClr>
                  <a:buSzPct val="80000"/>
                  <a:buFont typeface="Wingdings" panose="05000000000000000000" pitchFamily="2" charset="2"/>
                  <a:buChar char=""/>
                </a:pPr>
                <a:r>
                  <a:rPr lang="en-GB" sz="2000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speed of car</a:t>
                </a:r>
              </a:p>
              <a:p>
                <a:pPr lvl="1" eaLnBrk="1" hangingPunct="1">
                  <a:lnSpc>
                    <a:spcPts val="3138"/>
                  </a:lnSpc>
                  <a:spcBef>
                    <a:spcPts val="400"/>
                  </a:spcBef>
                  <a:buClr>
                    <a:srgbClr val="99CC00"/>
                  </a:buClr>
                  <a:buSzPct val="80000"/>
                  <a:buFont typeface="Wingdings" panose="05000000000000000000" pitchFamily="2" charset="2"/>
                  <a:buChar char=""/>
                </a:pPr>
                <a:r>
                  <a:rPr lang="en-GB" sz="2000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direction of car</a:t>
                </a:r>
              </a:p>
              <a:p>
                <a:pPr eaLnBrk="1" hangingPunct="1">
                  <a:lnSpc>
                    <a:spcPts val="3938"/>
                  </a:lnSpc>
                  <a:spcBef>
                    <a:spcPts val="800"/>
                  </a:spcBef>
                  <a:buClr>
                    <a:srgbClr val="2A6AB3"/>
                  </a:buClr>
                  <a:buSzPct val="110000"/>
                  <a:buFont typeface="Wingdings" panose="05000000000000000000" pitchFamily="2" charset="2"/>
                  <a:buChar char=""/>
                </a:pPr>
                <a14:m>
                  <m:oMath xmlns:m="http://schemas.openxmlformats.org/officeDocument/2006/math">
                    <m:r>
                      <a:rPr lang="en-GB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4</m:t>
                    </m:r>
                    <m:r>
                      <a:rPr lang="de-DE" b="0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GB" i="1" dirty="0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</a:rPr>
                      <m:t>8</m:t>
                    </m:r>
                  </m:oMath>
                </a14:m>
                <a:r>
                  <a:rPr lang="en-GB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 matrices for left lane and direction of cars waiting to enter crossroad</a:t>
                </a:r>
              </a:p>
              <a:p>
                <a:pPr eaLnBrk="1" hangingPunct="1">
                  <a:lnSpc>
                    <a:spcPts val="3938"/>
                  </a:lnSpc>
                  <a:spcBef>
                    <a:spcPts val="800"/>
                  </a:spcBef>
                  <a:buClr>
                    <a:srgbClr val="2A6AB3"/>
                  </a:buClr>
                  <a:buSzPct val="110000"/>
                  <a:buFont typeface="Wingdings" panose="05000000000000000000" pitchFamily="2" charset="2"/>
                  <a:buChar char=""/>
                </a:pPr>
                <a:r>
                  <a:rPr lang="en-GB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crosslight_measure_gap.m</a:t>
                </a:r>
                <a:r>
                  <a:rPr lang="en-GB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 to measure the gap when coming to, driving in and leaving a crossroad</a:t>
                </a:r>
              </a:p>
              <a:p>
                <a:pPr eaLnBrk="1" hangingPunct="1">
                  <a:lnSpc>
                    <a:spcPts val="3938"/>
                  </a:lnSpc>
                  <a:spcBef>
                    <a:spcPts val="800"/>
                  </a:spcBef>
                  <a:buClr>
                    <a:srgbClr val="2A6AB3"/>
                  </a:buClr>
                  <a:buSzPct val="110000"/>
                  <a:buFont typeface="Wingdings" panose="05000000000000000000" pitchFamily="2" charset="2"/>
                  <a:buChar char=""/>
                </a:pPr>
                <a:r>
                  <a:rPr lang="en-GB" dirty="0" err="1">
                    <a:solidFill>
                      <a:srgbClr val="000000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crosslight_next_ij.m</a:t>
                </a:r>
                <a:r>
                  <a:rPr lang="en-GB" dirty="0">
                    <a:solidFill>
                      <a:srgbClr val="000000"/>
                    </a:solidFill>
                    <a:latin typeface="Arial" panose="020B0604020202020204" pitchFamily="34" charset="0"/>
                  </a:rPr>
                  <a:t> recursively called for indices</a:t>
                </a:r>
              </a:p>
            </p:txBody>
          </p:sp>
        </mc:Choice>
        <mc:Fallback>
          <p:sp>
            <p:nvSpPr>
              <p:cNvPr id="14340" name="Text 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1281113"/>
                <a:ext cx="8061325" cy="4937125"/>
              </a:xfrm>
              <a:prstGeom prst="rect">
                <a:avLst/>
              </a:prstGeom>
              <a:blipFill rotWithShape="0">
                <a:blip r:embed="rId3"/>
                <a:stretch>
                  <a:fillRect l="-2343" t="-494" r="-3250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8EEB0970-6207-4655-8B9F-7C3C80889516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13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387" name="Text Box 2"/>
              <p:cNvSpPr txBox="1">
                <a:spLocks noChangeArrowheads="1"/>
              </p:cNvSpPr>
              <p:nvPr/>
            </p:nvSpPr>
            <p:spPr bwMode="auto">
              <a:xfrm>
                <a:off x="519113" y="801688"/>
                <a:ext cx="8077200" cy="97112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Simulation crossroad with car density =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 and pedestrian density =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en-GB" sz="2800" b="1" dirty="0">
                  <a:solidFill>
                    <a:srgbClr val="2A6AB3"/>
                  </a:solidFill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16387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801688"/>
                <a:ext cx="8077200" cy="971128"/>
              </a:xfrm>
              <a:prstGeom prst="rect">
                <a:avLst/>
              </a:prstGeom>
              <a:blipFill rotWithShape="0">
                <a:blip r:embed="rId3"/>
                <a:stretch>
                  <a:fillRect l="-2642" t="-10692" b="-15094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966F79C-FFD5-49CD-BF84-DDDA68F20AE2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14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8435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Implementation of crossroad</a:t>
            </a:r>
          </a:p>
        </p:txBody>
      </p:sp>
      <p:pic>
        <p:nvPicPr>
          <p:cNvPr id="1843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3" y="1244600"/>
            <a:ext cx="7196137" cy="5387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5CAE2BFE-AB46-4A46-94FA-D8E3BCC1861A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15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0483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Graphical Implementation</a:t>
            </a:r>
          </a:p>
        </p:txBody>
      </p:sp>
      <p:sp>
        <p:nvSpPr>
          <p:cNvPr id="20484" name="Text Box 3"/>
          <p:cNvSpPr txBox="1">
            <a:spLocks noChangeArrowheads="1"/>
          </p:cNvSpPr>
          <p:nvPr/>
        </p:nvSpPr>
        <p:spPr bwMode="auto">
          <a:xfrm>
            <a:off x="519113" y="1281113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35013" indent="-2778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bablb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E7477570-8A80-449B-8908-672BEAFF12A6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16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2531" name="Text Box 2"/>
              <p:cNvSpPr txBox="1">
                <a:spLocks noChangeArrowheads="1"/>
              </p:cNvSpPr>
              <p:nvPr/>
            </p:nvSpPr>
            <p:spPr bwMode="auto">
              <a:xfrm>
                <a:off x="519113" y="801688"/>
                <a:ext cx="8077200" cy="147518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Simulation: Single crossroad with car and pedestrian densities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𝟓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𝟗</m:t>
                        </m:r>
                      </m:e>
                    </m:d>
                  </m:oMath>
                </a14:m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</a:t>
                </a:r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and </a:t>
                </a:r>
                <a:endParaRPr lang="en-GB" sz="2800" b="1" dirty="0">
                  <a:solidFill>
                    <a:srgbClr val="2A6AB3"/>
                  </a:solidFill>
                  <a:latin typeface="Arial" panose="020B0604020202020204" pitchFamily="34" charset="0"/>
                </a:endParaRPr>
              </a:p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:r>
                  <a:rPr lang="en-GB" sz="2800" b="1" dirty="0" err="1">
                    <a:solidFill>
                      <a:srgbClr val="2A6AB3"/>
                    </a:solidFill>
                    <a:latin typeface="Arial" panose="020B0604020202020204" pitchFamily="34" charset="0"/>
                  </a:rPr>
                  <a:t>pahead</a:t>
                </a:r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en-GB" sz="2800" b="1" dirty="0">
                  <a:solidFill>
                    <a:srgbClr val="2A6AB3"/>
                  </a:solidFill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2531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801688"/>
                <a:ext cx="8077200" cy="1475184"/>
              </a:xfrm>
              <a:prstGeom prst="rect">
                <a:avLst/>
              </a:prstGeom>
              <a:blipFill rotWithShape="0">
                <a:blip r:embed="rId3"/>
                <a:stretch>
                  <a:fillRect l="-2642" t="-7025" b="-743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5F63DDB-16F9-400A-8351-AD05C740743F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17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4579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Single Crossroad</a:t>
            </a:r>
          </a:p>
        </p:txBody>
      </p:sp>
      <p:sp>
        <p:nvSpPr>
          <p:cNvPr id="24580" name="Text Box 3"/>
          <p:cNvSpPr txBox="1">
            <a:spLocks noChangeArrowheads="1"/>
          </p:cNvSpPr>
          <p:nvPr/>
        </p:nvSpPr>
        <p:spPr bwMode="auto">
          <a:xfrm>
            <a:off x="244475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Flow increases first with rising car density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Flow is constant within a signalisation mode → steps</a:t>
            </a:r>
          </a:p>
        </p:txBody>
      </p:sp>
      <p:pic>
        <p:nvPicPr>
          <p:cNvPr id="24581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8" y="2701925"/>
            <a:ext cx="7975600" cy="3897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4582" name="Text Box 5"/>
          <p:cNvSpPr txBox="1">
            <a:spLocks noChangeArrowheads="1"/>
          </p:cNvSpPr>
          <p:nvPr/>
        </p:nvSpPr>
        <p:spPr bwMode="auto">
          <a:xfrm>
            <a:off x="4725988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Maximum low with flow = 0.23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Functional for all pedestrian densities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19E318F4-97EC-4357-9AC0-F1B500E82384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18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627" name="Text Box 2"/>
              <p:cNvSpPr txBox="1">
                <a:spLocks noChangeArrowheads="1"/>
              </p:cNvSpPr>
              <p:nvPr/>
            </p:nvSpPr>
            <p:spPr bwMode="auto">
              <a:xfrm>
                <a:off x="519113" y="801688"/>
                <a:ext cx="8077200" cy="140317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Simulation: Single roundabout with car and pedestrian densities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GB" sz="2800" b="1" i="1" dirty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𝟓</m:t>
                        </m:r>
                        <m:r>
                          <a:rPr lang="en-GB" sz="2800" b="1" i="1" dirty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𝟗</m:t>
                        </m:r>
                      </m:e>
                    </m:d>
                  </m:oMath>
                </a14:m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</a:t>
                </a:r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and </a:t>
                </a:r>
                <a:r>
                  <a:rPr lang="en-GB" sz="2800" b="1" dirty="0" err="1">
                    <a:solidFill>
                      <a:srgbClr val="2A6AB3"/>
                    </a:solidFill>
                    <a:latin typeface="Arial" panose="020B0604020202020204" pitchFamily="34" charset="0"/>
                  </a:rPr>
                  <a:t>pahead</a:t>
                </a:r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en-GB" sz="2800" b="1" dirty="0">
                  <a:solidFill>
                    <a:srgbClr val="2A6AB3"/>
                  </a:solidFill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26627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801688"/>
                <a:ext cx="8077200" cy="1403176"/>
              </a:xfrm>
              <a:prstGeom prst="rect">
                <a:avLst/>
              </a:prstGeom>
              <a:blipFill rotWithShape="0">
                <a:blip r:embed="rId5"/>
                <a:stretch>
                  <a:fillRect l="-2642" t="-7391" b="-13043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video_(1 x 1)_[0.1 0.5 0.9]_[0.1 0.5 0.9]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90713" y="2204864"/>
            <a:ext cx="5334000" cy="40005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79004C5B-7DD7-4B7A-B3D2-3FCF9534C1E1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19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28675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Single Roundabout</a:t>
            </a:r>
          </a:p>
        </p:txBody>
      </p:sp>
      <p:sp>
        <p:nvSpPr>
          <p:cNvPr id="28676" name="Text Box 3"/>
          <p:cNvSpPr txBox="1">
            <a:spLocks noChangeArrowheads="1"/>
          </p:cNvSpPr>
          <p:nvPr/>
        </p:nvSpPr>
        <p:spPr bwMode="auto">
          <a:xfrm>
            <a:off x="244475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Linear decrease with increasing pedestrian density, independent of car density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Collapse at high pedestrian densities</a:t>
            </a:r>
          </a:p>
        </p:txBody>
      </p:sp>
      <p:sp>
        <p:nvSpPr>
          <p:cNvPr id="28677" name="Text Box 4"/>
          <p:cNvSpPr txBox="1">
            <a:spLocks noChangeArrowheads="1"/>
          </p:cNvSpPr>
          <p:nvPr/>
        </p:nvSpPr>
        <p:spPr bwMode="auto">
          <a:xfrm>
            <a:off x="4725988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Maximum high with flow = 0.38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If pedestrian density &gt; 0.7, crossroad better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FontTx/>
              <a:buNone/>
            </a:pPr>
            <a:endParaRPr lang="en-GB" sz="16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28678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38" y="2743200"/>
            <a:ext cx="7864475" cy="3841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8FD1FB32-9F75-4E1D-9D6F-2EF850DE8180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2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6147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Abstract</a:t>
            </a:r>
          </a:p>
        </p:txBody>
      </p:sp>
      <p:sp>
        <p:nvSpPr>
          <p:cNvPr id="6148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Cellular Automata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Nagel-Schreckenberg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Parameters: car and pedestrian density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Roundabouts are up to 2x more efficient than crossroads, but collapse at high pedestrian densities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76C7E3E7-0DE7-4F3A-9E7D-B4F89CE60BBF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20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0723" name="Text Box 2"/>
              <p:cNvSpPr txBox="1">
                <a:spLocks noChangeArrowheads="1"/>
              </p:cNvSpPr>
              <p:nvPr/>
            </p:nvSpPr>
            <p:spPr bwMode="auto">
              <a:xfrm>
                <a:off x="519113" y="801688"/>
                <a:ext cx="8077200" cy="183522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Simulation: 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𝟑</m:t>
                    </m:r>
                    <m:r>
                      <a:rPr lang="de-DE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𝟑</m:t>
                    </m:r>
                  </m:oMath>
                </a14:m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crossroads and one roundabout in the middle with car and pedestrian </a:t>
                </a:r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densities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𝟓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GB" sz="2800" b="1" i="1" dirty="0" smtClean="0">
                            <a:solidFill>
                              <a:srgbClr val="2A6AB3"/>
                            </a:solidFill>
                            <a:latin typeface="Cambria Math" panose="02040503050406030204" pitchFamily="18" charset="0"/>
                          </a:rPr>
                          <m:t>𝟗</m:t>
                        </m:r>
                      </m:e>
                    </m:d>
                  </m:oMath>
                </a14:m>
                <a:r>
                  <a:rPr lang="en-GB" sz="2800" b="1" dirty="0" smtClean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, </a:t>
                </a:r>
                <a:r>
                  <a:rPr lang="en-GB" sz="2800" b="1" dirty="0" err="1">
                    <a:solidFill>
                      <a:srgbClr val="2A6AB3"/>
                    </a:solidFill>
                    <a:latin typeface="Arial" panose="020B0604020202020204" pitchFamily="34" charset="0"/>
                  </a:rPr>
                  <a:t>pahead</a:t>
                </a:r>
                <a:r>
                  <a:rPr lang="en-GB" sz="28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𝟎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GB" sz="28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𝟓</m:t>
                    </m:r>
                  </m:oMath>
                </a14:m>
                <a:endParaRPr lang="en-GB" sz="2800" b="1" dirty="0">
                  <a:solidFill>
                    <a:srgbClr val="2A6AB3"/>
                  </a:solidFill>
                  <a:latin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30723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801688"/>
                <a:ext cx="8077200" cy="1835224"/>
              </a:xfrm>
              <a:prstGeom prst="rect">
                <a:avLst/>
              </a:prstGeom>
              <a:blipFill rotWithShape="0">
                <a:blip r:embed="rId3"/>
                <a:stretch>
                  <a:fillRect l="-2642" t="-564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9AB2C1B-50C8-4F73-9D0B-872E83379270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21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771" name="Text Box 2"/>
              <p:cNvSpPr txBox="1">
                <a:spLocks noChangeArrowheads="1"/>
              </p:cNvSpPr>
              <p:nvPr/>
            </p:nvSpPr>
            <p:spPr bwMode="auto">
              <a:xfrm>
                <a:off x="519113" y="801688"/>
                <a:ext cx="8077200" cy="6000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lIns="0" tIns="0" rIns="0" bIns="0"/>
              <a:lstStyle>
                <a:lvl1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1pPr>
                <a:lvl2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2pPr>
                <a:lvl3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3pPr>
                <a:lvl4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4pPr>
                <a:lvl5pPr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0"/>
                  </a:spcBef>
                  <a:spcAft>
                    <a:spcPct val="0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  <a:defRPr sz="2400">
                    <a:solidFill>
                      <a:schemeClr val="bg1"/>
                    </a:solidFill>
                    <a:latin typeface="Times New Roman" panose="02020603050405020304" pitchFamily="18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ts val="3738"/>
                  </a:lnSpc>
                  <a:buClrTx/>
                  <a:buFontTx/>
                  <a:buNone/>
                </a:pPr>
                <a14:m>
                  <m:oMath xmlns:m="http://schemas.openxmlformats.org/officeDocument/2006/math">
                    <m:r>
                      <a:rPr lang="en-GB" sz="32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𝟑</m:t>
                    </m:r>
                    <m:r>
                      <a:rPr lang="de-DE" sz="32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×</m:t>
                    </m:r>
                    <m:r>
                      <a:rPr lang="en-GB" sz="3200" b="1" i="1" dirty="0" smtClean="0">
                        <a:solidFill>
                          <a:srgbClr val="2A6AB3"/>
                        </a:solidFill>
                        <a:latin typeface="Cambria Math" panose="02040503050406030204" pitchFamily="18" charset="0"/>
                      </a:rPr>
                      <m:t>𝟑</m:t>
                    </m:r>
                  </m:oMath>
                </a14:m>
                <a:r>
                  <a:rPr lang="en-GB" sz="3200" b="1" dirty="0">
                    <a:solidFill>
                      <a:srgbClr val="2A6AB3"/>
                    </a:solidFill>
                    <a:latin typeface="Arial" panose="020B0604020202020204" pitchFamily="34" charset="0"/>
                  </a:rPr>
                  <a:t> with one roundabout in the middle</a:t>
                </a:r>
              </a:p>
            </p:txBody>
          </p:sp>
        </mc:Choice>
        <mc:Fallback>
          <p:sp>
            <p:nvSpPr>
              <p:cNvPr id="32771" name="Text 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519113" y="801688"/>
                <a:ext cx="8077200" cy="600075"/>
              </a:xfrm>
              <a:prstGeom prst="rect">
                <a:avLst/>
              </a:prstGeom>
              <a:blipFill rotWithShape="0">
                <a:blip r:embed="rId3"/>
                <a:stretch>
                  <a:fillRect t="-24490" b="-19388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772" name="Text Box 3"/>
          <p:cNvSpPr txBox="1">
            <a:spLocks noChangeArrowheads="1"/>
          </p:cNvSpPr>
          <p:nvPr/>
        </p:nvSpPr>
        <p:spPr bwMode="auto">
          <a:xfrm>
            <a:off x="244475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 dirty="0">
                <a:solidFill>
                  <a:srgbClr val="000000"/>
                </a:solidFill>
                <a:latin typeface="Arial" panose="020B0604020202020204" pitchFamily="34" charset="0"/>
              </a:rPr>
              <a:t>At high car densities, surface is no longer smooth, pedestrian randomness appears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 dirty="0">
                <a:solidFill>
                  <a:srgbClr val="000000"/>
                </a:solidFill>
                <a:latin typeface="Arial" panose="020B0604020202020204" pitchFamily="34" charset="0"/>
              </a:rPr>
              <a:t>Dominated by the 8 </a:t>
            </a:r>
            <a:r>
              <a:rPr lang="en-GB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crossrounds</a:t>
            </a:r>
            <a:endParaRPr lang="en-GB" sz="16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32773" name="Text Box 4"/>
          <p:cNvSpPr txBox="1">
            <a:spLocks noChangeArrowheads="1"/>
          </p:cNvSpPr>
          <p:nvPr/>
        </p:nvSpPr>
        <p:spPr bwMode="auto">
          <a:xfrm>
            <a:off x="4725988" y="1098550"/>
            <a:ext cx="4327525" cy="2925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4963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4963" algn="l"/>
                <a:tab pos="792163" algn="l"/>
                <a:tab pos="1249363" algn="l"/>
                <a:tab pos="1706563" algn="l"/>
                <a:tab pos="2163763" algn="l"/>
                <a:tab pos="2620963" algn="l"/>
                <a:tab pos="3078163" algn="l"/>
                <a:tab pos="3535363" algn="l"/>
                <a:tab pos="3992563" algn="l"/>
                <a:tab pos="4449763" algn="l"/>
                <a:tab pos="4906963" algn="l"/>
                <a:tab pos="5364163" algn="l"/>
                <a:tab pos="5821363" algn="l"/>
                <a:tab pos="6278563" algn="l"/>
                <a:tab pos="6735763" algn="l"/>
                <a:tab pos="7192963" algn="l"/>
                <a:tab pos="7650163" algn="l"/>
                <a:tab pos="8107363" algn="l"/>
                <a:tab pos="8564563" algn="l"/>
                <a:tab pos="9021763" algn="l"/>
                <a:tab pos="9478963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At high pedestrian densities, roundabout gets blocked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1600">
                <a:solidFill>
                  <a:srgbClr val="000000"/>
                </a:solidFill>
                <a:latin typeface="Arial" panose="020B0604020202020204" pitchFamily="34" charset="0"/>
              </a:rPr>
              <a:t>Only a tiny overall improvement of the flow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FontTx/>
              <a:buNone/>
            </a:pPr>
            <a:endParaRPr lang="en-GB" sz="16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pic>
        <p:nvPicPr>
          <p:cNvPr id="32774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163" y="2692400"/>
            <a:ext cx="5761037" cy="39100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Text Box 1"/>
          <p:cNvSpPr txBox="1">
            <a:spLocks noChangeArrowheads="1"/>
          </p:cNvSpPr>
          <p:nvPr/>
        </p:nvSpPr>
        <p:spPr bwMode="auto">
          <a:xfrm>
            <a:off x="0" y="2130425"/>
            <a:ext cx="9144000" cy="1828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lnSpc>
                <a:spcPts val="3988"/>
              </a:lnSpc>
              <a:spcBef>
                <a:spcPts val="800"/>
              </a:spcBef>
            </a:pPr>
            <a:endParaRPr lang="en-GB" sz="2200">
              <a:latin typeface="Arial" panose="020B0604020202020204" pitchFamily="34" charset="0"/>
            </a:endParaRPr>
          </a:p>
          <a:p>
            <a:pPr algn="ctr">
              <a:lnSpc>
                <a:spcPts val="3988"/>
              </a:lnSpc>
              <a:spcBef>
                <a:spcPts val="800"/>
              </a:spcBef>
            </a:pPr>
            <a:r>
              <a:rPr lang="en-GB" sz="4000">
                <a:latin typeface="Arial" panose="020B0604020202020204" pitchFamily="34" charset="0"/>
              </a:rPr>
              <a:t>QUESTIONS?</a:t>
            </a:r>
          </a:p>
        </p:txBody>
      </p:sp>
      <p:sp>
        <p:nvSpPr>
          <p:cNvPr id="11266" name="Text Box 2"/>
          <p:cNvSpPr txBox="1">
            <a:spLocks noChangeArrowheads="1"/>
          </p:cNvSpPr>
          <p:nvPr/>
        </p:nvSpPr>
        <p:spPr bwMode="auto">
          <a:xfrm>
            <a:off x="0" y="1746250"/>
            <a:ext cx="9144000" cy="365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ts val="1200"/>
              </a:spcBef>
              <a:spcAft>
                <a:spcPts val="1000"/>
              </a:spcAft>
            </a:pPr>
            <a:r>
              <a:rPr lang="en-US" sz="1800"/>
              <a:t>Thank you for your attention.</a:t>
            </a:r>
          </a:p>
        </p:txBody>
      </p:sp>
    </p:spTree>
    <p:extLst>
      <p:ext uri="{BB962C8B-B14F-4D97-AF65-F5344CB8AC3E}">
        <p14:creationId xmlns:p14="http://schemas.microsoft.com/office/powerpoint/2010/main" val="21269743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36363613-A9D0-4A60-AB89-974DA5E9A561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23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34819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References</a:t>
            </a:r>
          </a:p>
        </p:txBody>
      </p:sp>
      <p:sp>
        <p:nvSpPr>
          <p:cNvPr id="34820" name="Text Box 3"/>
          <p:cNvSpPr txBox="1">
            <a:spLocks noChangeArrowheads="1"/>
          </p:cNvSpPr>
          <p:nvPr/>
        </p:nvSpPr>
        <p:spPr bwMode="auto">
          <a:xfrm>
            <a:off x="519113" y="1281113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35013" indent="-27781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</a:pPr>
            <a:r>
              <a:rPr lang="en-GB" sz="1800">
                <a:solidFill>
                  <a:srgbClr val="000000"/>
                </a:solidFill>
                <a:latin typeface="Arial" panose="020B0604020202020204" pitchFamily="34" charset="0"/>
              </a:rPr>
              <a:t>Andreas Schadschneider,  Michael Schreckenberg,  Elmar Brockfeld, Robert Barlovic, Optimizing traffic lights in a cellular automaton model for city traffic, 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</a:pPr>
            <a:r>
              <a:rPr lang="en-GB" sz="1800">
                <a:solidFill>
                  <a:srgbClr val="000000"/>
                </a:solidFill>
                <a:latin typeface="Arial" panose="020B0604020202020204" pitchFamily="34" charset="0"/>
              </a:rPr>
              <a:t>Physical Review E, Volume 64s,  2001.</a:t>
            </a:r>
          </a:p>
          <a:p>
            <a:pPr lvl="1" eaLnBrk="1" hangingPunct="1">
              <a:lnSpc>
                <a:spcPts val="313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None/>
            </a:pPr>
            <a:endParaRPr lang="en-GB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SzTx/>
              <a:buFontTx/>
              <a:buNone/>
            </a:pPr>
            <a:r>
              <a:rPr lang="en-GB" sz="1800">
                <a:solidFill>
                  <a:srgbClr val="000000"/>
                </a:solidFill>
                <a:latin typeface="Arial" panose="020B0604020202020204" pitchFamily="34" charset="0"/>
              </a:rPr>
              <a:t>Bastian B</a:t>
            </a:r>
            <a:r>
              <a:rPr lang="en-GB" sz="1800">
                <a:solidFill>
                  <a:srgbClr val="000000"/>
                </a:solidFill>
                <a:latin typeface="Ubuntu" charset="0"/>
              </a:rPr>
              <a:t>ü</a:t>
            </a:r>
            <a:r>
              <a:rPr lang="en-GB" sz="1800">
                <a:solidFill>
                  <a:srgbClr val="000000"/>
                </a:solidFill>
                <a:latin typeface="Arial" panose="020B0604020202020204" pitchFamily="34" charset="0"/>
              </a:rPr>
              <a:t>cheler, Tony Wood, Traffic flow comparison of roundabouts and crossroads,  May 2010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SzTx/>
              <a:buFontTx/>
              <a:buNone/>
            </a:pPr>
            <a:endParaRPr lang="en-GB" sz="180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SzTx/>
              <a:buFontTx/>
              <a:buNone/>
            </a:pPr>
            <a:r>
              <a:rPr lang="en-GB" sz="1800">
                <a:solidFill>
                  <a:srgbClr val="000000"/>
                </a:solidFill>
                <a:latin typeface="Arial" panose="020B0604020202020204" pitchFamily="34" charset="0"/>
              </a:rPr>
              <a:t>Layout of presentation: Karsten Donnay, Stefano Balietti, Course Powerpoints, Modeling and Simulating Social Systems with MATLAB,  2012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4E8F31F1-B872-4ABD-99DE-71FD8164FAD1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3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8195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3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Introduction and Motivation</a:t>
            </a:r>
          </a:p>
        </p:txBody>
      </p:sp>
      <p:sp>
        <p:nvSpPr>
          <p:cNvPr id="8196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39725" indent="-334963"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339725" algn="l"/>
                <a:tab pos="796925" algn="l"/>
                <a:tab pos="1254125" algn="l"/>
                <a:tab pos="1711325" algn="l"/>
                <a:tab pos="2168525" algn="l"/>
                <a:tab pos="2625725" algn="l"/>
                <a:tab pos="3082925" algn="l"/>
                <a:tab pos="3540125" algn="l"/>
                <a:tab pos="3997325" algn="l"/>
                <a:tab pos="4454525" algn="l"/>
                <a:tab pos="4911725" algn="l"/>
                <a:tab pos="5368925" algn="l"/>
                <a:tab pos="5826125" algn="l"/>
                <a:tab pos="6283325" algn="l"/>
                <a:tab pos="6740525" algn="l"/>
                <a:tab pos="7197725" algn="l"/>
                <a:tab pos="7654925" algn="l"/>
                <a:tab pos="8112125" algn="l"/>
                <a:tab pos="8569325" algn="l"/>
                <a:tab pos="9026525" algn="l"/>
                <a:tab pos="9483725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38"/>
              </a:lnSpc>
              <a:spcBef>
                <a:spcPts val="800"/>
              </a:spcBef>
              <a:buClrTx/>
              <a:buFontTx/>
              <a:buNone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Development of “Traffic Dynamics” by Tony Wood and Bastian B</a:t>
            </a:r>
            <a:r>
              <a:rPr lang="en-GB" sz="2800">
                <a:solidFill>
                  <a:srgbClr val="000000"/>
                </a:solidFill>
                <a:latin typeface="Ubuntu" charset="0"/>
              </a:rPr>
              <a:t>ü</a:t>
            </a: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cheler in May 2010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Added pedestrians and traffic lights, instead of “priority to the right”-organisation</a:t>
            </a:r>
          </a:p>
          <a:p>
            <a:pPr eaLnBrk="1" hangingPunct="1">
              <a:lnSpc>
                <a:spcPts val="393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solidFill>
                  <a:srgbClr val="000000"/>
                </a:solidFill>
                <a:latin typeface="Arial" panose="020B0604020202020204" pitchFamily="34" charset="0"/>
              </a:rPr>
              <a:t>From daily life experience: roundabouts have disadvantages!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3B5DA3BF-B367-4E4B-AF50-73AEB547032F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4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Main Loop</a:t>
            </a:r>
          </a:p>
        </p:txBody>
      </p:sp>
      <p:sp>
        <p:nvSpPr>
          <p:cNvPr id="5123" name="Text Box 3"/>
          <p:cNvSpPr txBox="1">
            <a:spLocks noChangeArrowheads="1"/>
          </p:cNvSpPr>
          <p:nvPr/>
        </p:nvSpPr>
        <p:spPr bwMode="auto">
          <a:xfrm>
            <a:off x="536575" y="1401763"/>
            <a:ext cx="8061325" cy="52308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1363" indent="-28416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600">
                <a:latin typeface="Arial" panose="020B0604020202020204" pitchFamily="34" charset="0"/>
              </a:rPr>
              <a:t>One can set up an arbitrary combination of roundabouts (=0) and crossroads (=1) in a NxM matrix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600">
                <a:latin typeface="Arial" panose="020B0604020202020204" pitchFamily="34" charset="0"/>
              </a:rPr>
              <a:t>The Inputs/Options are: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>
                <a:latin typeface="Arial" panose="020B0604020202020204" pitchFamily="34" charset="0"/>
              </a:rPr>
              <a:t>The Map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>
                <a:latin typeface="Arial" panose="020B0604020202020204" pitchFamily="34" charset="0"/>
              </a:rPr>
              <a:t>Pedestrian densitiy (can be given as an array) 0&lt;x&lt;1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>
                <a:latin typeface="Arial" panose="020B0604020202020204" pitchFamily="34" charset="0"/>
              </a:rPr>
              <a:t>Car density (can be given as an array)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>
                <a:latin typeface="Arial" panose="020B0604020202020204" pitchFamily="34" charset="0"/>
              </a:rPr>
              <a:t>Probability for a car to drive ahead 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>
                <a:latin typeface="Arial" panose="020B0604020202020204" pitchFamily="34" charset="0"/>
              </a:rPr>
              <a:t>Wheather you want to view the simulation,create a video, view the simulation in slowmotion, store the simulation results for later plotting </a:t>
            </a:r>
          </a:p>
        </p:txBody>
      </p:sp>
    </p:spTree>
    <p:extLst>
      <p:ext uri="{BB962C8B-B14F-4D97-AF65-F5344CB8AC3E}">
        <p14:creationId xmlns:p14="http://schemas.microsoft.com/office/powerpoint/2010/main" val="23857848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5175D84-07AD-4706-9F8B-4C74B4FCE2EC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5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Main Loop</a:t>
            </a:r>
          </a:p>
        </p:txBody>
      </p:sp>
      <p:sp>
        <p:nvSpPr>
          <p:cNvPr id="6147" name="Text Box 3"/>
          <p:cNvSpPr txBox="1">
            <a:spLocks noChangeArrowheads="1"/>
          </p:cNvSpPr>
          <p:nvPr/>
        </p:nvSpPr>
        <p:spPr bwMode="auto">
          <a:xfrm>
            <a:off x="536575" y="1401763"/>
            <a:ext cx="8061325" cy="51292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1363" indent="-28416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600" dirty="0">
                <a:latin typeface="Arial" panose="020B0604020202020204" pitchFamily="34" charset="0"/>
              </a:rPr>
              <a:t>The simulation will give you a 3D plot over the densities and the </a:t>
            </a:r>
            <a:r>
              <a:rPr lang="en-GB" sz="2600" dirty="0" err="1">
                <a:latin typeface="Arial" panose="020B0604020202020204" pitchFamily="34" charset="0"/>
              </a:rPr>
              <a:t>trafficflow</a:t>
            </a:r>
            <a:r>
              <a:rPr lang="en-GB" sz="2600" dirty="0">
                <a:latin typeface="Arial" panose="020B0604020202020204" pitchFamily="34" charset="0"/>
              </a:rPr>
              <a:t> = average speed * car density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600" dirty="0">
                <a:latin typeface="Arial" panose="020B0604020202020204" pitchFamily="34" charset="0"/>
              </a:rPr>
              <a:t>Execution: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 dirty="0" err="1">
                <a:latin typeface="Arial" panose="020B0604020202020204" pitchFamily="34" charset="0"/>
              </a:rPr>
              <a:t>traffic.m</a:t>
            </a:r>
            <a:r>
              <a:rPr lang="en-GB" sz="2200" dirty="0">
                <a:latin typeface="Arial" panose="020B0604020202020204" pitchFamily="34" charset="0"/>
              </a:rPr>
              <a:t> is our main function, which needs no input, but will ask for user inputs to use for the simulation</a:t>
            </a: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 dirty="0" err="1" smtClean="0">
                <a:latin typeface="Arial" panose="020B0604020202020204" pitchFamily="34" charset="0"/>
              </a:rPr>
              <a:t>traffic.m</a:t>
            </a:r>
            <a:r>
              <a:rPr lang="en-GB" sz="2200" dirty="0" smtClean="0">
                <a:latin typeface="Arial" panose="020B0604020202020204" pitchFamily="34" charset="0"/>
              </a:rPr>
              <a:t> </a:t>
            </a:r>
            <a:r>
              <a:rPr lang="en-GB" sz="2200" dirty="0">
                <a:latin typeface="Arial" panose="020B0604020202020204" pitchFamily="34" charset="0"/>
              </a:rPr>
              <a:t>will call </a:t>
            </a:r>
            <a:r>
              <a:rPr lang="en-GB" sz="2200" dirty="0" err="1">
                <a:latin typeface="Arial" panose="020B0604020202020204" pitchFamily="34" charset="0"/>
              </a:rPr>
              <a:t>trafficloop.m</a:t>
            </a:r>
            <a:r>
              <a:rPr lang="en-GB" sz="2200" dirty="0">
                <a:latin typeface="Arial" panose="020B0604020202020204" pitchFamily="34" charset="0"/>
              </a:rPr>
              <a:t> to start </a:t>
            </a:r>
            <a:r>
              <a:rPr lang="en-GB" sz="2200" dirty="0" err="1">
                <a:latin typeface="Arial" panose="020B0604020202020204" pitchFamily="34" charset="0"/>
              </a:rPr>
              <a:t>trafficsim.m</a:t>
            </a:r>
            <a:r>
              <a:rPr lang="en-GB" sz="2200" dirty="0">
                <a:latin typeface="Arial" panose="020B0604020202020204" pitchFamily="34" charset="0"/>
              </a:rPr>
              <a:t> for every density you set up </a:t>
            </a:r>
            <a:r>
              <a:rPr lang="en-GB" sz="2200" dirty="0" err="1">
                <a:latin typeface="Arial" panose="020B0604020202020204" pitchFamily="34" charset="0"/>
              </a:rPr>
              <a:t>seperately</a:t>
            </a:r>
            <a:endParaRPr lang="en-GB" sz="2200" dirty="0">
              <a:latin typeface="Arial" panose="020B0604020202020204" pitchFamily="34" charset="0"/>
            </a:endParaRPr>
          </a:p>
          <a:p>
            <a:pPr lvl="1">
              <a:lnSpc>
                <a:spcPts val="3188"/>
              </a:lnSpc>
              <a:spcBef>
                <a:spcPts val="400"/>
              </a:spcBef>
              <a:buClr>
                <a:srgbClr val="99CC00"/>
              </a:buClr>
              <a:buSzPct val="80000"/>
              <a:buFont typeface="Wingdings" panose="05000000000000000000" pitchFamily="2" charset="2"/>
              <a:buChar char=""/>
            </a:pPr>
            <a:r>
              <a:rPr lang="en-GB" sz="2200" dirty="0" err="1" smtClean="0">
                <a:latin typeface="Arial" panose="020B0604020202020204" pitchFamily="34" charset="0"/>
              </a:rPr>
              <a:t>trafficsim.m</a:t>
            </a:r>
            <a:r>
              <a:rPr lang="en-GB" sz="2200" dirty="0" smtClean="0">
                <a:latin typeface="Arial" panose="020B0604020202020204" pitchFamily="34" charset="0"/>
              </a:rPr>
              <a:t> </a:t>
            </a:r>
            <a:r>
              <a:rPr lang="en-GB" sz="2200" dirty="0">
                <a:latin typeface="Arial" panose="020B0604020202020204" pitchFamily="34" charset="0"/>
              </a:rPr>
              <a:t>is our actual simulation loop which will make  1000 iteration steps and generate all the matrices and results using other functions</a:t>
            </a:r>
          </a:p>
        </p:txBody>
      </p:sp>
    </p:spTree>
    <p:extLst>
      <p:ext uri="{BB962C8B-B14F-4D97-AF65-F5344CB8AC3E}">
        <p14:creationId xmlns:p14="http://schemas.microsoft.com/office/powerpoint/2010/main" val="285706713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41BAF93D-1B78-47A8-8DCD-FF9BBF8C9E3B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6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7170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Roundabout</a:t>
            </a:r>
          </a:p>
        </p:txBody>
      </p:sp>
      <p:sp>
        <p:nvSpPr>
          <p:cNvPr id="7171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7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Consists of 12 cells for the loop and 4 roads with pedestrian crossings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Pedestrians have priority over cars if the road is free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Cars inside the roundabout have priority over cars outside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Car speed is limited to 1 cell per iteration step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The exit a car will take is computed according to the probabily for cars going ahead</a:t>
            </a:r>
          </a:p>
        </p:txBody>
      </p:sp>
    </p:spTree>
    <p:extLst>
      <p:ext uri="{BB962C8B-B14F-4D97-AF65-F5344CB8AC3E}">
        <p14:creationId xmlns:p14="http://schemas.microsoft.com/office/powerpoint/2010/main" val="41554391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C500F474-A358-4917-924A-4E5AB373222B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7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Roundabout - Implementation</a:t>
            </a:r>
          </a:p>
        </p:txBody>
      </p:sp>
      <p:sp>
        <p:nvSpPr>
          <p:cNvPr id="8195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We are using many arrays to calculate the next timestep in the roundabout.m function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3 for the circle of the roundabout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8 pedestrian 'buckets'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The roundabout.m function handels 8 cells of each incoming/outgoing lane and all the cars inside the circle</a:t>
            </a:r>
          </a:p>
        </p:txBody>
      </p:sp>
    </p:spTree>
    <p:extLst>
      <p:ext uri="{BB962C8B-B14F-4D97-AF65-F5344CB8AC3E}">
        <p14:creationId xmlns:p14="http://schemas.microsoft.com/office/powerpoint/2010/main" val="89630645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6561B2B3-60E7-4A0B-868C-E2A32054D336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8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Summary</a:t>
            </a:r>
          </a:p>
        </p:txBody>
      </p:sp>
      <p:sp>
        <p:nvSpPr>
          <p:cNvPr id="9219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Roundabouts are much more efficient by low pedestrian densities and crossroads are more efficient by high pedestrian densities – so the increasing use in our cities is reasonable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>
                <a:latin typeface="Arial" panose="020B0604020202020204" pitchFamily="34" charset="0"/>
              </a:rPr>
              <a:t>Our result with low pedestrian densities is comparable to the results of Wood and Buecheler  </a:t>
            </a:r>
          </a:p>
        </p:txBody>
      </p:sp>
    </p:spTree>
    <p:extLst>
      <p:ext uri="{BB962C8B-B14F-4D97-AF65-F5344CB8AC3E}">
        <p14:creationId xmlns:p14="http://schemas.microsoft.com/office/powerpoint/2010/main" val="16528871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ChangeArrowheads="1"/>
          </p:cNvSpPr>
          <p:nvPr/>
        </p:nvSpPr>
        <p:spPr bwMode="auto">
          <a:xfrm>
            <a:off x="7812088" y="6632575"/>
            <a:ext cx="762000" cy="230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144000" rIns="0" bIns="0" anchor="ctr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r">
              <a:buClrTx/>
              <a:buFontTx/>
              <a:buNone/>
            </a:pPr>
            <a:fld id="{33867DAB-BEA9-4126-81BB-CABC95ADCA3E}" type="slidenum">
              <a:rPr lang="de-CH" sz="900">
                <a:solidFill>
                  <a:srgbClr val="FFFFFF"/>
                </a:solidFill>
                <a:latin typeface="Arial" panose="020B0604020202020204" pitchFamily="34" charset="0"/>
              </a:rPr>
              <a:pPr algn="r">
                <a:buClrTx/>
                <a:buFontTx/>
                <a:buNone/>
              </a:pPr>
              <a:t>9</a:t>
            </a:fld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algn="r">
              <a:buClrTx/>
              <a:buFontTx/>
              <a:buNone/>
            </a:pPr>
            <a:endParaRPr lang="de-CH" sz="900">
              <a:solidFill>
                <a:srgbClr val="FFFFFF"/>
              </a:solidFill>
              <a:latin typeface="Arial" panose="020B0604020202020204" pitchFamily="34" charset="0"/>
            </a:endParaRPr>
          </a:p>
        </p:txBody>
      </p:sp>
      <p:sp>
        <p:nvSpPr>
          <p:cNvPr id="10242" name="Text Box 2"/>
          <p:cNvSpPr txBox="1">
            <a:spLocks noChangeArrowheads="1"/>
          </p:cNvSpPr>
          <p:nvPr/>
        </p:nvSpPr>
        <p:spPr bwMode="auto">
          <a:xfrm>
            <a:off x="519113" y="801688"/>
            <a:ext cx="8077200" cy="60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788"/>
              </a:lnSpc>
              <a:buClrTx/>
              <a:buFontTx/>
              <a:buNone/>
            </a:pPr>
            <a:r>
              <a:rPr lang="en-GB" sz="3200" b="1">
                <a:solidFill>
                  <a:srgbClr val="2A6AB3"/>
                </a:solidFill>
                <a:latin typeface="Arial" panose="020B0604020202020204" pitchFamily="34" charset="0"/>
              </a:rPr>
              <a:t>Outlook</a:t>
            </a:r>
          </a:p>
        </p:txBody>
      </p:sp>
      <p:sp>
        <p:nvSpPr>
          <p:cNvPr id="10243" name="Text Box 3"/>
          <p:cNvSpPr txBox="1">
            <a:spLocks noChangeArrowheads="1"/>
          </p:cNvSpPr>
          <p:nvPr/>
        </p:nvSpPr>
        <p:spPr bwMode="auto">
          <a:xfrm>
            <a:off x="536575" y="1463675"/>
            <a:ext cx="8061325" cy="493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marL="341313" indent="-341313"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 dirty="0">
                <a:latin typeface="Arial" panose="020B0604020202020204" pitchFamily="34" charset="0"/>
              </a:rPr>
              <a:t>The signalisation rules need to be optimized (which is clearly visible from the plots)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 dirty="0">
                <a:latin typeface="Arial" panose="020B0604020202020204" pitchFamily="34" charset="0"/>
              </a:rPr>
              <a:t>More intelligent traffic control could optimize our traffic lights</a:t>
            </a:r>
          </a:p>
          <a:p>
            <a:pPr eaLnBrk="1" hangingPunct="1">
              <a:lnSpc>
                <a:spcPts val="3988"/>
              </a:lnSpc>
              <a:spcBef>
                <a:spcPts val="800"/>
              </a:spcBef>
              <a:buClr>
                <a:srgbClr val="2A6AB3"/>
              </a:buClr>
              <a:buSzPct val="110000"/>
              <a:buFont typeface="Wingdings" panose="05000000000000000000" pitchFamily="2" charset="2"/>
              <a:buChar char=""/>
            </a:pPr>
            <a:r>
              <a:rPr lang="en-GB" sz="2800" dirty="0">
                <a:latin typeface="Arial" panose="020B0604020202020204" pitchFamily="34" charset="0"/>
              </a:rPr>
              <a:t>At high pedestrian densities one could </a:t>
            </a:r>
            <a:r>
              <a:rPr lang="en-GB" sz="2800" dirty="0" smtClean="0">
                <a:latin typeface="Arial" panose="020B0604020202020204" pitchFamily="34" charset="0"/>
              </a:rPr>
              <a:t>control </a:t>
            </a:r>
            <a:r>
              <a:rPr lang="en-GB" sz="2800" dirty="0">
                <a:latin typeface="Arial" panose="020B0604020202020204" pitchFamily="34" charset="0"/>
              </a:rPr>
              <a:t>pedestrian crossings </a:t>
            </a:r>
            <a:r>
              <a:rPr lang="en-GB" sz="2800" dirty="0" smtClean="0">
                <a:latin typeface="Arial" panose="020B0604020202020204" pitchFamily="34" charset="0"/>
              </a:rPr>
              <a:t>in front </a:t>
            </a:r>
            <a:r>
              <a:rPr lang="en-GB" sz="2800" dirty="0">
                <a:latin typeface="Arial" panose="020B0604020202020204" pitchFamily="34" charset="0"/>
              </a:rPr>
              <a:t>of </a:t>
            </a:r>
            <a:r>
              <a:rPr lang="en-GB" sz="2800" dirty="0" smtClean="0">
                <a:latin typeface="Arial" panose="020B0604020202020204" pitchFamily="34" charset="0"/>
              </a:rPr>
              <a:t>roundabouts </a:t>
            </a:r>
            <a:r>
              <a:rPr lang="en-GB" sz="2800" dirty="0">
                <a:latin typeface="Arial" panose="020B0604020202020204" pitchFamily="34" charset="0"/>
              </a:rPr>
              <a:t>with </a:t>
            </a:r>
            <a:r>
              <a:rPr lang="en-GB" sz="2800" dirty="0" smtClean="0">
                <a:latin typeface="Arial" panose="020B0604020202020204" pitchFamily="34" charset="0"/>
              </a:rPr>
              <a:t>traffic lights  </a:t>
            </a:r>
            <a:endParaRPr lang="en-GB" sz="28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06760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ＭＳ Ｐゴシック" panose="020B060007020508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4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Times New Roman" panose="02020603050405020304" pitchFamily="18" charset="0"/>
            <a:ea typeface="ＭＳ Ｐゴシック" panose="020B0600070205080204" pitchFamily="34" charset="-128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955</Words>
  <Application>Microsoft Office PowerPoint</Application>
  <PresentationFormat>On-screen Show (4:3)</PresentationFormat>
  <Paragraphs>188</Paragraphs>
  <Slides>23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ＭＳ Ｐゴシック</vt:lpstr>
      <vt:lpstr>Arial</vt:lpstr>
      <vt:lpstr>Cambria Math</vt:lpstr>
      <vt:lpstr>Courier New</vt:lpstr>
      <vt:lpstr>Droid Sans</vt:lpstr>
      <vt:lpstr>ETH-Light</vt:lpstr>
      <vt:lpstr>Times New Roman</vt:lpstr>
      <vt:lpstr>Ubuntu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Intersection Problem</dc:title>
  <dc:creator>Nuhro Ego</dc:creator>
  <cp:lastModifiedBy>Nuhro Ego</cp:lastModifiedBy>
  <cp:revision>255</cp:revision>
  <cp:lastPrinted>1601-01-01T00:00:00Z</cp:lastPrinted>
  <dcterms:created xsi:type="dcterms:W3CDTF">2012-09-24T07:00:13Z</dcterms:created>
  <dcterms:modified xsi:type="dcterms:W3CDTF">2012-12-18T20:27:12Z</dcterms:modified>
</cp:coreProperties>
</file>